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76" r:id="rId4"/>
    <p:sldId id="278" r:id="rId5"/>
    <p:sldId id="280" r:id="rId6"/>
    <p:sldId id="281" r:id="rId7"/>
    <p:sldId id="277" r:id="rId8"/>
    <p:sldId id="286" r:id="rId9"/>
    <p:sldId id="26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248" d="100"/>
          <a:sy n="248" d="100"/>
        </p:scale>
        <p:origin x="192" y="28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de-DE">
                <a:solidFill>
                  <a:schemeClr val="tx2"/>
                </a:solidFill>
              </a:rPr>
              <a:t>24.11.2023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‹Nr.›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de-DE"/>
              <a:pPr/>
              <a:t>24.11.2023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Textmasterformat bearbeiten</a:t>
            </a:r>
          </a:p>
          <a:p>
            <a:pPr lvl="1"/>
            <a:r>
              <a:t>Zweite Ebene</a:t>
            </a:r>
          </a:p>
          <a:p>
            <a:pPr lvl="2"/>
            <a:r>
              <a:t>Dritte Ebene</a:t>
            </a:r>
          </a:p>
          <a:p>
            <a:pPr lvl="3"/>
            <a:r>
              <a:t>Vierte Ebene</a:t>
            </a:r>
          </a:p>
          <a:p>
            <a:pPr lvl="4"/>
            <a:r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de-DE" noProof="0" smtClean="0"/>
              <a:t>24.11.2023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de-DE" noProof="0" smtClean="0"/>
              <a:pPr/>
              <a:t>24.11.2023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vaplana-curling.ch/coppa17/spqr.ph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quote.org/wiki/Declaration_of_the_Rights_of_Man_and_of_the_Citiz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sministerium.hessen.de/sites/default/files/media/la25-abiturerlass-q1.pdf" TargetMode="External"/><Relationship Id="rId2" Type="http://schemas.openxmlformats.org/officeDocument/2006/relationships/hyperlink" Target="https://kultusministerium.hessen.de/schulsystem/bildungsstandards-kerncurricula-und-lehrplaene/kerncurricula/gymnasiale-oberstufe-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liver.lange@schule.hessen.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8987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5400" b="0" i="0" baseline="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GESCHICHTE</a:t>
            </a:r>
            <a:r>
              <a:rPr lang="de-DE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DER OBERSTUFE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de-DE" sz="2800" b="0" i="0" dirty="0">
                <a:solidFill>
                  <a:srgbClr val="374C81"/>
                </a:solidFill>
              </a:rPr>
              <a:t>Eine Einführung in den Geschichtsunterricht an der 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defTabSz="1218987">
              <a:spcBef>
                <a:spcPct val="0"/>
              </a:spcBef>
              <a:buNone/>
            </a:pPr>
            <a:r>
              <a:rPr lang="de-DE" b="0" i="0" baseline="0"/>
              <a:t>Geschichte als Pflichtfach</a:t>
            </a:r>
            <a:endParaRPr lang="de-DE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5D00B7-DB37-4E65-AA3D-D9803640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7309" y="1863206"/>
            <a:ext cx="3968991" cy="3307494"/>
          </a:xfrm>
          <a:prstGeom prst="rect">
            <a:avLst/>
          </a:prstGeom>
          <a:noFill/>
        </p:spPr>
      </p:pic>
      <p:sp>
        <p:nvSpPr>
          <p:cNvPr id="14" name="Inhaltsplatzhalter 1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900" b="0" i="0" dirty="0"/>
              <a:t>Belegung von der Einführungsphase bis zum Abitur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900" b="0" i="0" dirty="0"/>
              <a:t>Zeitraum von der Antike bis in unsere Gegenwart 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900" b="0" i="0" dirty="0"/>
              <a:t>Aufzeigen der Entwicklungen, die zur Entstehung des Hier und Jetzt geführt haben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900" b="0" i="0" dirty="0"/>
              <a:t>Geschichte als komplexes Gebilde lässt keinen Raum für einfache Erklärungsmuster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900" dirty="0"/>
              <a:t>Einordnung und Bewertung von historischen Abläufen und Ereignissen</a:t>
            </a:r>
            <a:endParaRPr lang="de-DE" sz="1900" b="0" i="0" dirty="0"/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de-DE" sz="19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defTabSz="1218987">
              <a:spcBef>
                <a:spcPct val="0"/>
              </a:spcBef>
              <a:buNone/>
            </a:pPr>
            <a:r>
              <a:rPr lang="de-DE" b="0" i="0" baseline="0"/>
              <a:t>Unterschiede zur Mittelstufe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3" cy="4470400"/>
          </a:xfrm>
        </p:spPr>
        <p:txBody>
          <a:bodyPr>
            <a:normAutofit/>
          </a:bodyPr>
          <a:lstStyle/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600" b="0" i="0" dirty="0"/>
              <a:t>Begegnung mit Quellen und ihre Auswertung rücken in den Mittelpunkt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600" b="0" i="0" dirty="0"/>
              <a:t>Vertiefende Auseinandersetzung mit der Geschichte 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600" dirty="0"/>
              <a:t>Mehr an Schriftlichkeit, Eigenständigkeit und Selbstverantwortung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600" dirty="0"/>
              <a:t>Neunzigminütige Klausuren (1pro Halbjahr in der E-Phase, 2 ab der Q-Phase) mit dreigliedriger Aufgabenstellung</a:t>
            </a:r>
          </a:p>
          <a:p>
            <a:pPr marL="731415" lvl="1" indent="-304770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r>
              <a:rPr lang="de-DE" sz="1600" dirty="0"/>
              <a:t>Zusammenfassung</a:t>
            </a:r>
          </a:p>
          <a:p>
            <a:pPr marL="731415" lvl="1" indent="-304770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r>
              <a:rPr lang="de-DE" sz="1600" dirty="0"/>
              <a:t>Einordnung</a:t>
            </a:r>
          </a:p>
          <a:p>
            <a:pPr marL="731415" lvl="1" indent="-304770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r>
              <a:rPr lang="de-DE" sz="1600" dirty="0"/>
              <a:t>Begründete Stellungnahme</a:t>
            </a:r>
          </a:p>
        </p:txBody>
      </p:sp>
      <p:pic>
        <p:nvPicPr>
          <p:cNvPr id="6" name="Grafik 5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7A48AF20-7C47-4A6E-A0D4-BFC6200FA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/>
        </p:blipFill>
        <p:spPr>
          <a:xfrm>
            <a:off x="7030516" y="1701800"/>
            <a:ext cx="3246951" cy="4116463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7A88B16-47D8-40FE-92DA-1D574AD99B80}"/>
              </a:ext>
            </a:extLst>
          </p:cNvPr>
          <p:cNvSpPr txBox="1"/>
          <p:nvPr/>
        </p:nvSpPr>
        <p:spPr>
          <a:xfrm>
            <a:off x="9144402" y="6870700"/>
            <a:ext cx="30444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3" tooltip="https://en.wikiquote.org/wiki/Declaration_of_the_Rights_of_Man_and_of_the_Citiz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defTabSz="1218987">
              <a:spcBef>
                <a:spcPct val="0"/>
              </a:spcBef>
              <a:buNone/>
            </a:pPr>
            <a:r>
              <a:rPr lang="de-DE" b="0" i="0" baseline="0"/>
              <a:t>Unterschiede zwischen Grund- und Leistungskurs</a:t>
            </a:r>
            <a:endParaRPr lang="de-DE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FA120A7-D269-418B-A484-FA1245BE3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57" y="1701800"/>
            <a:ext cx="3162808" cy="4470400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700" b="0" i="0"/>
              <a:t>Grundkurs mit 2 (E-Phase) bzw. 3 (Q-Phase) Wochenstunden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700" b="0" i="0"/>
              <a:t>Leistungskurs mit 3 (E-Phase) bzw. 5 (Q-Phase) Wochenstunden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700"/>
              <a:t>Grundlegendes Niveau meist identisch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700"/>
              <a:t>Leistungskurs behandelt die Gegenstände intensiver</a:t>
            </a:r>
          </a:p>
          <a:p>
            <a:pPr marL="304770" indent="-304770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1700"/>
              <a:t>Inhaltliche Vertiefung und thematische Erweiterung (z.B. vertiefende Auseinandersetzung mit Interpretationen und Kontroversen zum Ausbruch des Ersten Weltkriegs)</a:t>
            </a:r>
          </a:p>
        </p:txBody>
      </p:sp>
    </p:spTree>
    <p:extLst>
      <p:ext uri="{BB962C8B-B14F-4D97-AF65-F5344CB8AC3E}">
        <p14:creationId xmlns:p14="http://schemas.microsoft.com/office/powerpoint/2010/main" val="32229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8987">
              <a:lnSpc>
                <a:spcPct val="85000"/>
              </a:lnSpc>
              <a:spcBef>
                <a:spcPct val="0"/>
              </a:spcBef>
              <a:buNone/>
            </a:pPr>
            <a:r>
              <a:rPr lang="de-DE" sz="4400" b="0" i="0" baseline="0" dirty="0">
                <a:solidFill>
                  <a:srgbClr val="374C81"/>
                </a:solidFill>
                <a:latin typeface="Century Gothic"/>
              </a:rPr>
              <a:t>Abitur in Geschichte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10157354" cy="4751536"/>
          </a:xfrm>
        </p:spPr>
        <p:txBody>
          <a:bodyPr>
            <a:normAutofit/>
          </a:bodyPr>
          <a:lstStyle/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600" b="0" i="0" dirty="0">
                <a:solidFill>
                  <a:srgbClr val="374C81"/>
                </a:solidFill>
                <a:latin typeface="Century Gothic"/>
              </a:rPr>
              <a:t>Mündliche oder schriftliche Prüfung nach dem Muster der Klausuren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600" b="0" i="0" dirty="0">
                <a:solidFill>
                  <a:srgbClr val="374C81"/>
                </a:solidFill>
                <a:latin typeface="Century Gothic"/>
              </a:rPr>
              <a:t>Präsentationsprüfung 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600" dirty="0">
                <a:solidFill>
                  <a:srgbClr val="374C81"/>
                </a:solidFill>
                <a:latin typeface="Century Gothic"/>
              </a:rPr>
              <a:t>Besondere Lernleistung</a:t>
            </a:r>
            <a:endParaRPr lang="de-DE" sz="2600" b="0" i="0" dirty="0">
              <a:solidFill>
                <a:srgbClr val="374C81"/>
              </a:solidFill>
              <a:latin typeface="Century Gothic"/>
            </a:endParaRP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600" b="0" i="0" dirty="0">
                <a:solidFill>
                  <a:srgbClr val="374C81"/>
                </a:solidFill>
                <a:latin typeface="Century Gothic"/>
              </a:rPr>
              <a:t>Thematische Erweiterung durch den Bezug auf ein weiteres Halbjahr (z.B. Q2 und Q3)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600" dirty="0"/>
              <a:t>Einbringen aller 4 Halbjahre der Qualifikationsphase </a:t>
            </a:r>
            <a:br>
              <a:rPr lang="de-DE" sz="2600" dirty="0"/>
            </a:br>
            <a:r>
              <a:rPr lang="de-DE" sz="2600" dirty="0"/>
              <a:t>(sonst nur Q3 und Q4)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9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pPr defTabSz="1218987">
              <a:spcBef>
                <a:spcPct val="0"/>
              </a:spcBef>
              <a:buNone/>
            </a:pPr>
            <a:r>
              <a:rPr lang="de-DE" b="0" i="0" baseline="0"/>
              <a:t>Unsere Schwerpunkte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/>
          <a:p>
            <a:r>
              <a:rPr lang="en-GB" sz="2000" err="1"/>
              <a:t>Wachhalten</a:t>
            </a:r>
            <a:r>
              <a:rPr lang="en-GB" sz="2000"/>
              <a:t> der </a:t>
            </a:r>
            <a:r>
              <a:rPr lang="en-GB" sz="2000" err="1"/>
              <a:t>Erinnerung</a:t>
            </a:r>
            <a:r>
              <a:rPr lang="en-GB" sz="2000"/>
              <a:t> an den Holocaust</a:t>
            </a:r>
          </a:p>
          <a:p>
            <a:r>
              <a:rPr lang="en-GB" sz="2000" err="1"/>
              <a:t>Zeitzeugengespräche</a:t>
            </a:r>
            <a:endParaRPr lang="en-GB" sz="2000"/>
          </a:p>
          <a:p>
            <a:r>
              <a:rPr lang="en-GB" sz="2000" err="1"/>
              <a:t>Exkursion</a:t>
            </a:r>
            <a:r>
              <a:rPr lang="en-GB" sz="2000"/>
              <a:t> der </a:t>
            </a:r>
            <a:r>
              <a:rPr lang="en-GB" sz="2000" err="1"/>
              <a:t>Leistungskurse</a:t>
            </a:r>
            <a:r>
              <a:rPr lang="en-GB" sz="2000"/>
              <a:t> </a:t>
            </a:r>
            <a:r>
              <a:rPr lang="en-GB" sz="2000" err="1"/>
              <a:t>nach</a:t>
            </a:r>
            <a:r>
              <a:rPr lang="en-GB" sz="2000"/>
              <a:t> Auschwitz</a:t>
            </a:r>
          </a:p>
          <a:p>
            <a:r>
              <a:rPr lang="en-GB" sz="2000" err="1"/>
              <a:t>Aufarbeitung</a:t>
            </a:r>
            <a:r>
              <a:rPr lang="en-GB" sz="2000"/>
              <a:t> der DDR und </a:t>
            </a:r>
            <a:r>
              <a:rPr lang="en-GB" sz="2000" err="1"/>
              <a:t>ihrer</a:t>
            </a:r>
            <a:r>
              <a:rPr lang="en-GB" sz="2000"/>
              <a:t> </a:t>
            </a:r>
            <a:r>
              <a:rPr lang="en-GB" sz="2000" err="1"/>
              <a:t>Geschichte</a:t>
            </a:r>
            <a:endParaRPr lang="en-GB" sz="2000"/>
          </a:p>
          <a:p>
            <a:r>
              <a:rPr lang="en-GB" sz="2000"/>
              <a:t>Arbeit </a:t>
            </a:r>
            <a:r>
              <a:rPr lang="en-GB" sz="2000" err="1"/>
              <a:t>mit</a:t>
            </a:r>
            <a:r>
              <a:rPr lang="en-GB" sz="2000"/>
              <a:t> </a:t>
            </a:r>
            <a:r>
              <a:rPr lang="en-GB" sz="2000" err="1"/>
              <a:t>dokumentarischen</a:t>
            </a:r>
            <a:r>
              <a:rPr lang="en-GB" sz="2000"/>
              <a:t> </a:t>
            </a:r>
            <a:r>
              <a:rPr lang="en-GB" sz="2000" err="1"/>
              <a:t>Ausstellungen</a:t>
            </a:r>
            <a:endParaRPr lang="en-GB" sz="2000"/>
          </a:p>
          <a:p>
            <a:r>
              <a:rPr lang="en-GB" sz="2000" err="1"/>
              <a:t>Geschichte</a:t>
            </a:r>
            <a:r>
              <a:rPr lang="en-GB" sz="2000"/>
              <a:t> bilingual</a:t>
            </a:r>
          </a:p>
        </p:txBody>
      </p:sp>
      <p:pic>
        <p:nvPicPr>
          <p:cNvPr id="5" name="Grafik 4" descr="Ein Bild, das Himmel, Zug, draußen, Spur enthält.&#10;&#10;Automatisch generierte Beschreibung">
            <a:extLst>
              <a:ext uri="{FF2B5EF4-FFF2-40B4-BE49-F238E27FC236}">
                <a16:creationId xmlns:a16="http://schemas.microsoft.com/office/drawing/2014/main" id="{88459C65-4617-44F0-A266-AB8FB83A1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3989" b="-2"/>
          <a:stretch/>
        </p:blipFill>
        <p:spPr>
          <a:xfrm rot="21021317">
            <a:off x="6758732" y="3001331"/>
            <a:ext cx="3407064" cy="3060201"/>
          </a:xfrm>
          <a:prstGeom prst="rect">
            <a:avLst/>
          </a:prstGeom>
          <a:noFill/>
        </p:spPr>
      </p:pic>
      <p:pic>
        <p:nvPicPr>
          <p:cNvPr id="7" name="Grafik 6" descr="Ein Bild, das Person, Boden, drinnen enthält.&#10;&#10;Automatisch generierte Beschreibung">
            <a:extLst>
              <a:ext uri="{FF2B5EF4-FFF2-40B4-BE49-F238E27FC236}">
                <a16:creationId xmlns:a16="http://schemas.microsoft.com/office/drawing/2014/main" id="{4DA77086-A80E-4FA7-A1BD-215D8DA5B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25" y="1393267"/>
            <a:ext cx="3727702" cy="24882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1BD961-228A-4C65-A3F5-3E64D86EB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283">
            <a:off x="9354537" y="2412705"/>
            <a:ext cx="147001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8987">
              <a:lnSpc>
                <a:spcPct val="85000"/>
              </a:lnSpc>
              <a:spcBef>
                <a:spcPct val="0"/>
              </a:spcBef>
              <a:buNone/>
            </a:pPr>
            <a:r>
              <a:rPr lang="de-DE" sz="4400" b="0" i="0" baseline="0" dirty="0">
                <a:solidFill>
                  <a:srgbClr val="374C81"/>
                </a:solidFill>
                <a:latin typeface="Century Gothic"/>
              </a:rPr>
              <a:t>Weitere Informationsmöglichkeiten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10157354" cy="4751536"/>
          </a:xfrm>
        </p:spPr>
        <p:txBody>
          <a:bodyPr>
            <a:normAutofit/>
          </a:bodyPr>
          <a:lstStyle/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200" dirty="0"/>
              <a:t>Kerncurriculum Geschichte S II (</a:t>
            </a:r>
            <a:r>
              <a:rPr lang="de-DE" sz="2200" dirty="0">
                <a:hlinkClick r:id="rId2"/>
              </a:rPr>
              <a:t>https://kultusministerium.hessen.de/schulsystem/bildungsstandards-kerncurricula-und-lehrplaene/kerncurricula/gymnasiale-oberstufe-7</a:t>
            </a:r>
            <a:r>
              <a:rPr lang="de-DE" sz="2200" dirty="0"/>
              <a:t>)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200" dirty="0"/>
              <a:t>Abiturerlass (</a:t>
            </a:r>
            <a:r>
              <a:rPr lang="de-DE" sz="2200" dirty="0">
                <a:hlinkClick r:id="rId3"/>
              </a:rPr>
              <a:t>https://kultusministerium.hessen.de/sites/default/files/media/la25-abiturerlass-q1.pdf</a:t>
            </a:r>
            <a:r>
              <a:rPr lang="de-DE" sz="2200" dirty="0"/>
              <a:t>) </a:t>
            </a:r>
          </a:p>
          <a:p>
            <a:pPr marL="304770" indent="-304770" algn="l" defTabSz="1218987"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r>
              <a:rPr lang="de-DE" sz="2200" dirty="0"/>
              <a:t>Ansprechpartner in der Schule</a:t>
            </a:r>
          </a:p>
          <a:p>
            <a:pPr marL="731415" lvl="1" indent="-304770">
              <a:spcBef>
                <a:spcPts val="1866"/>
              </a:spcBef>
              <a:buClr>
                <a:srgbClr val="374C81"/>
              </a:buClr>
              <a:buFont typeface="Arial"/>
              <a:buChar char="•"/>
            </a:pPr>
            <a:r>
              <a:rPr lang="de-DE" dirty="0"/>
              <a:t>Herr Lange (Fachsprecher Geschichte): </a:t>
            </a:r>
            <a:r>
              <a:rPr lang="de-DE" dirty="0">
                <a:hlinkClick r:id="rId4"/>
              </a:rPr>
              <a:t>oliver.lange@schule.hessen.de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2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797152"/>
            <a:ext cx="7442063" cy="928216"/>
          </a:xfrm>
        </p:spPr>
        <p:txBody>
          <a:bodyPr>
            <a:noAutofit/>
          </a:bodyPr>
          <a:lstStyle/>
          <a:p>
            <a:r>
              <a:rPr lang="en-US" sz="2400" i="1" dirty="0"/>
              <a:t>George Santayana, The Life of Reason, Vol. I, Chapter 12, 1905</a:t>
            </a:r>
            <a:endParaRPr lang="de-DE" sz="2400" i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4000" dirty="0"/>
              <a:t>„Wer sich nicht an die Vergangenheit erinnern kann, ist dazu verdammt, sie zu wiederholen.“  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26183C-0CB9-4D27-8D45-AF135B7451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Benutzerdefiniert</PresentationFormat>
  <Paragraphs>43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Books_16x9</vt:lpstr>
      <vt:lpstr>GESCHICHTE IN DER OBERSTUFE</vt:lpstr>
      <vt:lpstr>Geschichte als Pflichtfach</vt:lpstr>
      <vt:lpstr>Unterschiede zur Mittelstufe</vt:lpstr>
      <vt:lpstr>Unterschiede zwischen Grund- und Leistungskurs</vt:lpstr>
      <vt:lpstr>Abitur in Geschichte</vt:lpstr>
      <vt:lpstr>Unsere Schwerpunkte</vt:lpstr>
      <vt:lpstr>Weitere Informationsmöglichkeiten</vt:lpstr>
      <vt:lpstr>George Santayana, The Life of Reason, Vol. I, Chapter 12, 1905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2021-01-11T18:10:52Z</dcterms:created>
  <dcterms:modified xsi:type="dcterms:W3CDTF">2023-11-24T17:17:34Z</dcterms:modified>
</cp:coreProperties>
</file>