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49" d="100"/>
          <a:sy n="249" d="100"/>
        </p:scale>
        <p:origin x="19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Titelmasterformat durch Klicken bearbeiten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sshofgeismar.de/2020/02/17/holocaust-gedenken-an-der-albert-schweitzer-schule-zum-75-jahrestag-der-lagerbefreiung/" TargetMode="External"/><Relationship Id="rId2" Type="http://schemas.openxmlformats.org/officeDocument/2006/relationships/hyperlink" Target="https://www.asshofgeismar.de/startseite/faecher/bilinguales-angebot/" TargetMode="External"/><Relationship Id="rId1" Type="http://schemas.openxmlformats.org/officeDocument/2006/relationships/slideLayout" Target="../slideLayouts/slideLayout2.xml"/><Relationship Id="rId5" Type="http://schemas.openxmlformats.org/officeDocument/2006/relationships/hyperlink" Target="https://kultusministerium.hessen.de/sites/kultusministerium.hessen.de/files/2021-08/kcgo_-_geschichte_-_stand_august_2021.pdf" TargetMode="External"/><Relationship Id="rId4" Type="http://schemas.openxmlformats.org/officeDocument/2006/relationships/hyperlink" Target="https://www.asshofgeismar.de/startseite/faecher/geschich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ueddeutsche.de/politik/euphorie-zu-beginn-des-ersten-weltkriegs-wie-europa-1914-den-kriegsausbruch-feierte-1.2069620-3"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eitzeugen-portal.de/videos/OQve711lghk" TargetMode="External"/><Relationship Id="rId7" Type="http://schemas.openxmlformats.org/officeDocument/2006/relationships/image" Target="../media/image8.png"/><Relationship Id="rId2" Type="http://schemas.openxmlformats.org/officeDocument/2006/relationships/hyperlink" Target="https://www.zeitzeugen-portal.de/videos/W16UC5uC86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zeitzeugen-portal.de/videos/t4iZM96izA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meter.com/app/presentation/al9jma513mfe4m7gg423o6c9uuzhg8hv/9aztvikw8n3h" TargetMode="External"/><Relationship Id="rId2" Type="http://schemas.openxmlformats.org/officeDocument/2006/relationships/hyperlink" Target="https://mo8634.schule.hessen.de/mod/forum/view.php?id=17767"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oliver.lange@schule.hessen.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367" y="1961644"/>
            <a:ext cx="6815669" cy="2356354"/>
          </a:xfrm>
        </p:spPr>
        <p:txBody>
          <a:bodyPr>
            <a:normAutofit fontScale="90000"/>
          </a:bodyPr>
          <a:lstStyle/>
          <a:p>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br>
            <a:r>
              <a:rPr lang="de-DE" sz="6700" b="1" dirty="0">
                <a:solidFill>
                  <a:srgbClr val="002060"/>
                </a:solidFill>
              </a:rPr>
              <a:t>Geschichte</a:t>
            </a:r>
            <a:br>
              <a:rPr lang="de-DE" sz="6700" b="1" dirty="0"/>
            </a:br>
            <a:r>
              <a:rPr lang="de-DE" sz="3100" b="1" dirty="0"/>
              <a:t>an der ASS:  </a:t>
            </a:r>
            <a:br>
              <a:rPr lang="de-DE" dirty="0"/>
            </a:br>
            <a:endParaRPr lang="de-DE" dirty="0"/>
          </a:p>
        </p:txBody>
      </p:sp>
      <p:sp>
        <p:nvSpPr>
          <p:cNvPr id="3" name="Untertitel 2"/>
          <p:cNvSpPr>
            <a:spLocks noGrp="1"/>
          </p:cNvSpPr>
          <p:nvPr>
            <p:ph type="subTitle" idx="1"/>
          </p:nvPr>
        </p:nvSpPr>
        <p:spPr/>
        <p:txBody>
          <a:bodyPr>
            <a:normAutofit/>
          </a:bodyPr>
          <a:lstStyle/>
          <a:p>
            <a:r>
              <a:rPr lang="de-DE" sz="4000" b="1" dirty="0">
                <a:solidFill>
                  <a:srgbClr val="002060"/>
                </a:solidFill>
              </a:rPr>
              <a:t>Was erwartet mich?</a:t>
            </a:r>
          </a:p>
        </p:txBody>
      </p:sp>
    </p:spTree>
    <p:extLst>
      <p:ext uri="{BB962C8B-B14F-4D97-AF65-F5344CB8AC3E}">
        <p14:creationId xmlns:p14="http://schemas.microsoft.com/office/powerpoint/2010/main" val="188730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rgbClr val="002060"/>
                </a:solidFill>
              </a:rPr>
              <a:t>1. Was kann ich wählen? </a:t>
            </a:r>
            <a:br>
              <a:rPr lang="de-DE" dirty="0"/>
            </a:br>
            <a:endParaRPr lang="de-DE" dirty="0"/>
          </a:p>
        </p:txBody>
      </p:sp>
      <p:sp>
        <p:nvSpPr>
          <p:cNvPr id="3" name="Inhaltsplatzhalter 2"/>
          <p:cNvSpPr>
            <a:spLocks noGrp="1"/>
          </p:cNvSpPr>
          <p:nvPr>
            <p:ph idx="1"/>
          </p:nvPr>
        </p:nvSpPr>
        <p:spPr/>
        <p:txBody>
          <a:bodyPr>
            <a:normAutofit/>
          </a:bodyPr>
          <a:lstStyle/>
          <a:p>
            <a:pPr marL="0" indent="0">
              <a:buNone/>
            </a:pPr>
            <a:r>
              <a:rPr lang="de-DE" b="1" u="sng" dirty="0"/>
              <a:t>Grundsätzlich: </a:t>
            </a:r>
          </a:p>
          <a:p>
            <a:pPr marL="0" indent="0">
              <a:buNone/>
            </a:pPr>
            <a:r>
              <a:rPr lang="de-DE" dirty="0"/>
              <a:t>Geschichte ist verpflichtend von der E-Phase bis zum Abitur und kann im </a:t>
            </a:r>
            <a:r>
              <a:rPr lang="de-DE" b="1" dirty="0"/>
              <a:t>Grund- und Leistungskurs </a:t>
            </a:r>
            <a:r>
              <a:rPr lang="de-DE" dirty="0"/>
              <a:t>belegt werden. Besonderheiten an unserer Schule sind zudem das </a:t>
            </a:r>
            <a:r>
              <a:rPr lang="de-DE" b="1" dirty="0">
                <a:hlinkClick r:id="rId2"/>
              </a:rPr>
              <a:t>bilinguale Angebot </a:t>
            </a:r>
            <a:r>
              <a:rPr lang="de-DE" dirty="0">
                <a:hlinkClick r:id="rId2"/>
              </a:rPr>
              <a:t>ab der E-Phase </a:t>
            </a:r>
            <a:r>
              <a:rPr lang="de-DE" dirty="0"/>
              <a:t>und eine einwöchige </a:t>
            </a:r>
            <a:r>
              <a:rPr lang="de-DE" dirty="0">
                <a:hlinkClick r:id="rId3"/>
              </a:rPr>
              <a:t>Exkursion nach Polen / </a:t>
            </a:r>
            <a:r>
              <a:rPr lang="de-DE" b="1" dirty="0">
                <a:hlinkClick r:id="rId3"/>
              </a:rPr>
              <a:t>Auschwitz</a:t>
            </a:r>
            <a:r>
              <a:rPr lang="de-DE" dirty="0"/>
              <a:t>. </a:t>
            </a:r>
          </a:p>
          <a:p>
            <a:pPr marL="0" indent="0">
              <a:buNone/>
            </a:pPr>
            <a:r>
              <a:rPr lang="de-DE" dirty="0"/>
              <a:t>Weitere Informationen zum Fach findet ihr auf unserer </a:t>
            </a:r>
            <a:r>
              <a:rPr lang="de-DE" dirty="0">
                <a:hlinkClick r:id="rId4"/>
              </a:rPr>
              <a:t>Website</a:t>
            </a:r>
            <a:r>
              <a:rPr lang="de-DE" dirty="0"/>
              <a:t> und auf der Seite des </a:t>
            </a:r>
            <a:r>
              <a:rPr lang="de-DE" dirty="0">
                <a:hlinkClick r:id="rId5"/>
              </a:rPr>
              <a:t>Hessischen Kultusministeriums</a:t>
            </a:r>
            <a:r>
              <a:rPr lang="de-DE" dirty="0"/>
              <a:t>. </a:t>
            </a:r>
          </a:p>
          <a:p>
            <a:endParaRPr lang="de-DE" dirty="0"/>
          </a:p>
        </p:txBody>
      </p:sp>
    </p:spTree>
    <p:extLst>
      <p:ext uri="{BB962C8B-B14F-4D97-AF65-F5344CB8AC3E}">
        <p14:creationId xmlns:p14="http://schemas.microsoft.com/office/powerpoint/2010/main" val="395368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1" y="901998"/>
            <a:ext cx="9601196" cy="1654934"/>
          </a:xfrm>
        </p:spPr>
        <p:txBody>
          <a:bodyPr>
            <a:normAutofit fontScale="90000"/>
          </a:bodyPr>
          <a:lstStyle/>
          <a:p>
            <a:r>
              <a:rPr lang="de-DE" b="1" dirty="0">
                <a:solidFill>
                  <a:srgbClr val="002060"/>
                </a:solidFill>
              </a:rPr>
              <a:t>2. Wie sieht eine Geschichtsstunde an der ASS aus?</a:t>
            </a:r>
            <a:br>
              <a:rPr lang="de-DE" dirty="0"/>
            </a:br>
            <a:endParaRPr lang="de-DE" dirty="0"/>
          </a:p>
        </p:txBody>
      </p:sp>
      <p:sp>
        <p:nvSpPr>
          <p:cNvPr id="3" name="Inhaltsplatzhalter 2"/>
          <p:cNvSpPr>
            <a:spLocks noGrp="1"/>
          </p:cNvSpPr>
          <p:nvPr>
            <p:ph idx="1"/>
          </p:nvPr>
        </p:nvSpPr>
        <p:spPr/>
        <p:txBody>
          <a:bodyPr>
            <a:normAutofit/>
          </a:bodyPr>
          <a:lstStyle/>
          <a:p>
            <a:pPr marL="0" indent="0">
              <a:buNone/>
            </a:pPr>
            <a:r>
              <a:rPr lang="de-DE" dirty="0"/>
              <a:t>Die nächsten Seiten zeigen, wie eine Geschichtsstunde an der ASS aufgebaut sein kann – als Beispiel haben wir das folgende Thema ausgesucht: </a:t>
            </a:r>
          </a:p>
          <a:p>
            <a:pPr marL="0" indent="0" algn="ctr">
              <a:buNone/>
            </a:pPr>
            <a:r>
              <a:rPr lang="de-DE" sz="2200" dirty="0"/>
              <a:t>„</a:t>
            </a:r>
            <a:r>
              <a:rPr lang="de-DE" sz="2200" b="1" dirty="0"/>
              <a:t>Der Erste Weltkrieg und  die Kriegsbegeisterung der Deutschen im Juli 1914 – Mythos oder Realität?“</a:t>
            </a:r>
          </a:p>
          <a:p>
            <a:pPr marL="0" indent="0" algn="ctr">
              <a:buNone/>
            </a:pPr>
            <a:r>
              <a:rPr lang="de-DE" sz="3600" b="1" dirty="0">
                <a:solidFill>
                  <a:srgbClr val="002060"/>
                </a:solidFill>
              </a:rPr>
              <a:t>Viel Spaß dabei !</a:t>
            </a:r>
            <a:endParaRPr lang="de-DE" sz="3600" dirty="0">
              <a:solidFill>
                <a:srgbClr val="002060"/>
              </a:solidFill>
            </a:endParaRPr>
          </a:p>
          <a:p>
            <a:endParaRPr lang="de-DE" dirty="0"/>
          </a:p>
        </p:txBody>
      </p:sp>
    </p:spTree>
    <p:extLst>
      <p:ext uri="{BB962C8B-B14F-4D97-AF65-F5344CB8AC3E}">
        <p14:creationId xmlns:p14="http://schemas.microsoft.com/office/powerpoint/2010/main" val="313251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2" y="631066"/>
            <a:ext cx="9601196" cy="1654934"/>
          </a:xfrm>
        </p:spPr>
        <p:txBody>
          <a:bodyPr>
            <a:normAutofit fontScale="90000"/>
          </a:bodyPr>
          <a:lstStyle/>
          <a:p>
            <a:pPr algn="l"/>
            <a:br>
              <a:rPr lang="de-DE" sz="2400" dirty="0"/>
            </a:br>
            <a:r>
              <a:rPr lang="de-DE" sz="2400" dirty="0"/>
              <a:t> „</a:t>
            </a:r>
            <a:r>
              <a:rPr lang="de-DE" sz="2400" b="1" dirty="0"/>
              <a:t>Der Erste Weltkrieg und  die Kriegsbegeisterung der Deutschen im Juli 1914 – Mythos oder Realität?“</a:t>
            </a:r>
            <a:br>
              <a:rPr lang="de-DE" sz="2400" b="1" dirty="0"/>
            </a:br>
            <a:br>
              <a:rPr lang="de-DE" sz="2400" b="1" dirty="0"/>
            </a:br>
            <a:r>
              <a:rPr lang="de-DE" sz="2000" dirty="0">
                <a:solidFill>
                  <a:srgbClr val="002060"/>
                </a:solidFill>
                <a:latin typeface="+mn-lt"/>
              </a:rPr>
              <a:t>Kaiser Wilhelm II erklärte in seiner Balkonrede vom 31. Juli 1914, dass Deutschland gezwungen sei, zu seiner Verteidigung den Krieg zu beginnen. Einen Tag später wurde ein Foto aufgenommen, was man in vielen Geschichtsbüchern findet: </a:t>
            </a:r>
            <a:br>
              <a:rPr lang="de-DE" sz="2000" dirty="0">
                <a:latin typeface="+mn-lt"/>
              </a:rPr>
            </a:br>
            <a:endParaRPr lang="de-DE" sz="2000" dirty="0">
              <a:latin typeface="+mn-lt"/>
            </a:endParaRPr>
          </a:p>
        </p:txBody>
      </p:sp>
      <p:pic>
        <p:nvPicPr>
          <p:cNvPr id="10" name="Bildplatzhalter 9" descr="Menschenmenge bei Kriegsausbruch, 191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41042" y="2493069"/>
            <a:ext cx="5252338" cy="3405455"/>
          </a:xfrm>
          <a:prstGeom prst="rect">
            <a:avLst/>
          </a:prstGeom>
          <a:noFill/>
          <a:ln>
            <a:noFill/>
          </a:ln>
        </p:spPr>
      </p:pic>
      <p:sp>
        <p:nvSpPr>
          <p:cNvPr id="4" name="Textplatzhalter 3"/>
          <p:cNvSpPr>
            <a:spLocks noGrp="1"/>
          </p:cNvSpPr>
          <p:nvPr>
            <p:ph type="body" sz="half" idx="4294967295"/>
          </p:nvPr>
        </p:nvSpPr>
        <p:spPr>
          <a:xfrm>
            <a:off x="8593380" y="2941392"/>
            <a:ext cx="2774373" cy="2725312"/>
          </a:xfrm>
        </p:spPr>
        <p:txBody>
          <a:bodyPr>
            <a:normAutofit lnSpcReduction="10000"/>
          </a:bodyPr>
          <a:lstStyle/>
          <a:p>
            <a:endParaRPr lang="de-DE" dirty="0"/>
          </a:p>
          <a:p>
            <a:endParaRPr lang="de-DE" dirty="0"/>
          </a:p>
          <a:p>
            <a:r>
              <a:rPr lang="de-DE" sz="1300" dirty="0"/>
              <a:t>Jubelnde Menschen auf dem </a:t>
            </a:r>
            <a:r>
              <a:rPr lang="de-DE" sz="1300" dirty="0" err="1"/>
              <a:t>Odeonsplatz</a:t>
            </a:r>
            <a:r>
              <a:rPr lang="de-DE" sz="1300" dirty="0"/>
              <a:t> in München am 1. August 1914</a:t>
            </a:r>
          </a:p>
          <a:p>
            <a:r>
              <a:rPr lang="de-DE" sz="1300" dirty="0">
                <a:solidFill>
                  <a:schemeClr val="tx1"/>
                </a:solidFill>
              </a:rPr>
              <a:t>Quelle: </a:t>
            </a:r>
            <a:r>
              <a:rPr lang="de-DE" sz="1300" u="sng" dirty="0">
                <a:solidFill>
                  <a:schemeClr val="tx1"/>
                </a:solidFill>
                <a:hlinkClick r:id="rId3"/>
              </a:rPr>
              <a:t>https://www.sueddeutsche.de/politik/euphorie-zu-beginn-des-ersten-weltkriegs-wie-europa-1914-den-kriegsausbruch-feierte-1.2069620-3</a:t>
            </a:r>
            <a:r>
              <a:rPr lang="de-DE" sz="1300" u="sng" dirty="0">
                <a:solidFill>
                  <a:schemeClr val="tx1"/>
                </a:solidFill>
              </a:rPr>
              <a:t>.</a:t>
            </a:r>
            <a:endParaRPr lang="de-DE" sz="1100" dirty="0"/>
          </a:p>
          <a:p>
            <a:endParaRPr lang="de-DE" dirty="0"/>
          </a:p>
        </p:txBody>
      </p:sp>
    </p:spTree>
    <p:extLst>
      <p:ext uri="{BB962C8B-B14F-4D97-AF65-F5344CB8AC3E}">
        <p14:creationId xmlns:p14="http://schemas.microsoft.com/office/powerpoint/2010/main" val="139429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295402" y="721218"/>
            <a:ext cx="9677398" cy="1571222"/>
          </a:xfrm>
        </p:spPr>
        <p:txBody>
          <a:bodyPr>
            <a:normAutofit fontScale="90000"/>
          </a:bodyPr>
          <a:lstStyle/>
          <a:p>
            <a:br>
              <a:rPr lang="de-DE" sz="2400" dirty="0"/>
            </a:br>
            <a:br>
              <a:rPr lang="de-DE" sz="2400" dirty="0"/>
            </a:br>
            <a:br>
              <a:rPr lang="de-DE" sz="2400" dirty="0"/>
            </a:br>
            <a:r>
              <a:rPr lang="de-DE" sz="2400" dirty="0"/>
              <a:t>„</a:t>
            </a:r>
            <a:r>
              <a:rPr lang="de-DE" sz="2400" b="1" dirty="0"/>
              <a:t>Der Erste Weltkrieg und  die Kriegsbegeisterung der Deutschen im Juli 1914 – Mythos oder Realität?“</a:t>
            </a:r>
            <a:br>
              <a:rPr lang="de-DE" sz="2400" b="1" dirty="0"/>
            </a:br>
            <a:br>
              <a:rPr lang="de-DE" sz="4800" dirty="0"/>
            </a:br>
            <a:br>
              <a:rPr lang="de-DE" sz="2200" b="1" dirty="0">
                <a:solidFill>
                  <a:srgbClr val="002060"/>
                </a:solidFill>
              </a:rPr>
            </a:br>
            <a:endParaRPr lang="de-DE" sz="2200" dirty="0"/>
          </a:p>
        </p:txBody>
      </p:sp>
      <p:sp>
        <p:nvSpPr>
          <p:cNvPr id="6" name="Inhaltsplatzhalter 5"/>
          <p:cNvSpPr>
            <a:spLocks noGrp="1"/>
          </p:cNvSpPr>
          <p:nvPr>
            <p:ph idx="1"/>
          </p:nvPr>
        </p:nvSpPr>
        <p:spPr>
          <a:xfrm>
            <a:off x="1371604" y="2047741"/>
            <a:ext cx="9601196" cy="3966693"/>
          </a:xfrm>
        </p:spPr>
        <p:txBody>
          <a:bodyPr>
            <a:normAutofit/>
          </a:bodyPr>
          <a:lstStyle/>
          <a:p>
            <a:pPr marL="0" indent="0">
              <a:buNone/>
            </a:pPr>
            <a:endParaRPr lang="de-DE" sz="1900" b="1" dirty="0">
              <a:solidFill>
                <a:srgbClr val="002060"/>
              </a:solidFill>
            </a:endParaRPr>
          </a:p>
          <a:p>
            <a:pPr marL="0" indent="0">
              <a:buNone/>
            </a:pPr>
            <a:r>
              <a:rPr lang="de-DE" sz="1900" b="1" dirty="0">
                <a:solidFill>
                  <a:srgbClr val="002060"/>
                </a:solidFill>
              </a:rPr>
              <a:t>War dieser Jubel und die Euphorie tatsächlich real und weitverbreitet oder nur ein Mythos? </a:t>
            </a:r>
            <a:r>
              <a:rPr lang="de-DE" sz="1900" dirty="0"/>
              <a:t>Öffnet die nachfolgenden Links und schaut euch die Zeitzeugeninterviews an:</a:t>
            </a:r>
            <a:r>
              <a:rPr lang="de-DE" dirty="0"/>
              <a:t> </a:t>
            </a:r>
          </a:p>
          <a:p>
            <a:pPr lvl="0"/>
            <a:r>
              <a:rPr lang="de-DE" sz="1600" b="1" dirty="0"/>
              <a:t>Interview mit Frau Becker:</a:t>
            </a:r>
            <a:r>
              <a:rPr lang="de-DE" sz="1600" dirty="0"/>
              <a:t> Stimmung bei Kriegsausbruch 1914: </a:t>
            </a:r>
            <a:r>
              <a:rPr lang="de-DE" sz="1600" u="sng" dirty="0">
                <a:hlinkClick r:id="rId2"/>
              </a:rPr>
              <a:t>https://www.zeitzeugen-portal.de/videos/W16UC5uC86s</a:t>
            </a:r>
            <a:r>
              <a:rPr lang="de-DE" sz="1600" u="sng" dirty="0"/>
              <a:t> </a:t>
            </a:r>
            <a:endParaRPr lang="de-DE" sz="1600" dirty="0"/>
          </a:p>
          <a:p>
            <a:pPr lvl="0"/>
            <a:r>
              <a:rPr lang="de-DE" sz="1600" b="1" dirty="0"/>
              <a:t>Interview mit Karl Holzamer</a:t>
            </a:r>
            <a:r>
              <a:rPr lang="de-DE" sz="1600" dirty="0"/>
              <a:t>: Stimmung bei Kriegsausbruch 1914: </a:t>
            </a:r>
            <a:r>
              <a:rPr lang="de-DE" sz="1600" u="sng" dirty="0">
                <a:hlinkClick r:id="rId3"/>
              </a:rPr>
              <a:t>https://www.zeitzeugen-portal.de/videos/OQve711lghk</a:t>
            </a:r>
            <a:endParaRPr lang="de-DE" sz="1600" dirty="0"/>
          </a:p>
          <a:p>
            <a:pPr lvl="0"/>
            <a:r>
              <a:rPr lang="de-DE" sz="1600" b="1" dirty="0"/>
              <a:t>Interview mit Fritz Fischer</a:t>
            </a:r>
            <a:r>
              <a:rPr lang="de-DE" sz="1600" dirty="0"/>
              <a:t>: Kriegspolitik und Versorgungsengpässe (bis 2:40) </a:t>
            </a:r>
            <a:r>
              <a:rPr lang="de-DE" sz="1600" u="sng" dirty="0">
                <a:hlinkClick r:id="rId4"/>
              </a:rPr>
              <a:t>https://www.zeitzeugen-portal.de/videos/t4iZM96izA4</a:t>
            </a:r>
            <a:endParaRPr lang="de-DE" sz="1600" dirty="0"/>
          </a:p>
          <a:p>
            <a:pPr marL="0" indent="0">
              <a:buNone/>
            </a:pPr>
            <a:endParaRPr lang="de-DE" sz="1600" dirty="0"/>
          </a:p>
        </p:txBody>
      </p:sp>
      <p:pic>
        <p:nvPicPr>
          <p:cNvPr id="3" name="Grafik 2">
            <a:extLst>
              <a:ext uri="{FF2B5EF4-FFF2-40B4-BE49-F238E27FC236}">
                <a16:creationId xmlns:a16="http://schemas.microsoft.com/office/drawing/2014/main" id="{72E50535-36FA-4C8B-86EA-517F74F88E76}"/>
              </a:ext>
            </a:extLst>
          </p:cNvPr>
          <p:cNvPicPr>
            <a:picLocks noChangeAspect="1"/>
          </p:cNvPicPr>
          <p:nvPr/>
        </p:nvPicPr>
        <p:blipFill>
          <a:blip r:embed="rId5"/>
          <a:stretch>
            <a:fillRect/>
          </a:stretch>
        </p:blipFill>
        <p:spPr>
          <a:xfrm flipH="1">
            <a:off x="10427921" y="3093274"/>
            <a:ext cx="671452" cy="671452"/>
          </a:xfrm>
          <a:prstGeom prst="rect">
            <a:avLst/>
          </a:prstGeom>
        </p:spPr>
      </p:pic>
      <p:pic>
        <p:nvPicPr>
          <p:cNvPr id="7" name="Grafik 6" descr="Ein Bild, das Muster, Quadrat, Design, Symmetrie enthält.&#10;&#10;Automatisch generierte Beschreibung">
            <a:extLst>
              <a:ext uri="{FF2B5EF4-FFF2-40B4-BE49-F238E27FC236}">
                <a16:creationId xmlns:a16="http://schemas.microsoft.com/office/drawing/2014/main" id="{88A04647-C6E6-74A4-15BC-5D02C5246878}"/>
              </a:ext>
            </a:extLst>
          </p:cNvPr>
          <p:cNvPicPr>
            <a:picLocks noChangeAspect="1"/>
          </p:cNvPicPr>
          <p:nvPr/>
        </p:nvPicPr>
        <p:blipFill>
          <a:blip r:embed="rId6"/>
          <a:stretch>
            <a:fillRect/>
          </a:stretch>
        </p:blipFill>
        <p:spPr>
          <a:xfrm>
            <a:off x="9333702" y="3747887"/>
            <a:ext cx="671452" cy="671452"/>
          </a:xfrm>
          <a:prstGeom prst="rect">
            <a:avLst/>
          </a:prstGeom>
        </p:spPr>
      </p:pic>
      <p:pic>
        <p:nvPicPr>
          <p:cNvPr id="9" name="Grafik 8">
            <a:extLst>
              <a:ext uri="{FF2B5EF4-FFF2-40B4-BE49-F238E27FC236}">
                <a16:creationId xmlns:a16="http://schemas.microsoft.com/office/drawing/2014/main" id="{E24F4380-2138-6D92-4536-B3AAA50EB0D3}"/>
              </a:ext>
            </a:extLst>
          </p:cNvPr>
          <p:cNvPicPr>
            <a:picLocks noChangeAspect="1"/>
          </p:cNvPicPr>
          <p:nvPr/>
        </p:nvPicPr>
        <p:blipFill>
          <a:blip r:embed="rId7"/>
          <a:stretch>
            <a:fillRect/>
          </a:stretch>
        </p:blipFill>
        <p:spPr>
          <a:xfrm>
            <a:off x="10484669" y="4489163"/>
            <a:ext cx="671453" cy="671453"/>
          </a:xfrm>
          <a:prstGeom prst="rect">
            <a:avLst/>
          </a:prstGeom>
        </p:spPr>
      </p:pic>
    </p:spTree>
    <p:extLst>
      <p:ext uri="{BB962C8B-B14F-4D97-AF65-F5344CB8AC3E}">
        <p14:creationId xmlns:p14="http://schemas.microsoft.com/office/powerpoint/2010/main" val="152107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02060"/>
                </a:solidFill>
              </a:rPr>
              <a:t>3. …und nun? </a:t>
            </a:r>
          </a:p>
        </p:txBody>
      </p:sp>
      <p:sp>
        <p:nvSpPr>
          <p:cNvPr id="3" name="Inhaltsplatzhalter 2"/>
          <p:cNvSpPr>
            <a:spLocks noGrp="1"/>
          </p:cNvSpPr>
          <p:nvPr>
            <p:ph idx="1"/>
          </p:nvPr>
        </p:nvSpPr>
        <p:spPr>
          <a:xfrm>
            <a:off x="1295402" y="2518295"/>
            <a:ext cx="9601196" cy="3318936"/>
          </a:xfrm>
        </p:spPr>
        <p:txBody>
          <a:bodyPr>
            <a:normAutofit fontScale="70000" lnSpcReduction="20000"/>
          </a:bodyPr>
          <a:lstStyle/>
          <a:p>
            <a:pPr marL="0" indent="0" algn="ctr">
              <a:buNone/>
            </a:pPr>
            <a:r>
              <a:rPr lang="de-DE" dirty="0"/>
              <a:t>…können bzw. würden wir diskutieren, ob das Foto in Geschichtsbüchern abgebildet werden sollte</a:t>
            </a:r>
            <a:r>
              <a:rPr lang="de-DE"/>
              <a:t>. </a:t>
            </a:r>
            <a:br>
              <a:rPr lang="de-DE"/>
            </a:br>
            <a:r>
              <a:rPr lang="de-DE"/>
              <a:t>Dazu </a:t>
            </a:r>
            <a:r>
              <a:rPr lang="de-DE" dirty="0"/>
              <a:t>kann man z.B. in </a:t>
            </a:r>
            <a:r>
              <a:rPr lang="de-DE" dirty="0" err="1"/>
              <a:t>Moodle</a:t>
            </a:r>
            <a:r>
              <a:rPr lang="de-DE" dirty="0"/>
              <a:t> ein </a:t>
            </a:r>
            <a:r>
              <a:rPr lang="de-DE" dirty="0">
                <a:hlinkClick r:id="rId2"/>
              </a:rPr>
              <a:t>Forum</a:t>
            </a:r>
            <a:r>
              <a:rPr lang="de-DE" dirty="0"/>
              <a:t> oder online einen </a:t>
            </a:r>
            <a:r>
              <a:rPr lang="de-DE" dirty="0">
                <a:hlinkClick r:id="rId3"/>
              </a:rPr>
              <a:t>Poll</a:t>
            </a:r>
            <a:r>
              <a:rPr lang="de-DE" dirty="0"/>
              <a:t> eröffnen:</a:t>
            </a:r>
          </a:p>
          <a:p>
            <a:pPr marL="0" indent="0" algn="ctr">
              <a:buNone/>
            </a:pPr>
            <a:endParaRPr lang="de-DE" dirty="0"/>
          </a:p>
          <a:p>
            <a:pPr marL="0" indent="0" algn="ctr">
              <a:buNone/>
            </a:pPr>
            <a:endParaRPr lang="de-DE" sz="2800" dirty="0">
              <a:solidFill>
                <a:srgbClr val="002060"/>
              </a:solidFill>
            </a:endParaRPr>
          </a:p>
          <a:p>
            <a:pPr marL="0" indent="0" algn="ctr">
              <a:buNone/>
            </a:pPr>
            <a:br>
              <a:rPr lang="de-DE" sz="2800" dirty="0">
                <a:solidFill>
                  <a:srgbClr val="002060"/>
                </a:solidFill>
              </a:rPr>
            </a:br>
            <a:r>
              <a:rPr lang="de-DE" sz="2800" dirty="0">
                <a:solidFill>
                  <a:srgbClr val="002060"/>
                </a:solidFill>
              </a:rPr>
              <a:t>Vielen Dank für Ihre bzw. eure Aufmerksamkeit – </a:t>
            </a:r>
            <a:br>
              <a:rPr lang="de-DE" sz="2800" dirty="0">
                <a:solidFill>
                  <a:srgbClr val="002060"/>
                </a:solidFill>
              </a:rPr>
            </a:br>
            <a:r>
              <a:rPr lang="de-DE" sz="2800" dirty="0">
                <a:solidFill>
                  <a:srgbClr val="002060"/>
                </a:solidFill>
              </a:rPr>
              <a:t>Wir freuen uns auf euch </a:t>
            </a:r>
            <a:r>
              <a:rPr lang="de-DE" sz="2800" dirty="0">
                <a:solidFill>
                  <a:srgbClr val="002060"/>
                </a:solidFill>
                <a:sym typeface="Wingdings" panose="05000000000000000000" pitchFamily="2" charset="2"/>
              </a:rPr>
              <a:t></a:t>
            </a:r>
            <a:r>
              <a:rPr lang="de-DE" sz="2800" dirty="0">
                <a:solidFill>
                  <a:srgbClr val="002060"/>
                </a:solidFill>
              </a:rPr>
              <a:t> !</a:t>
            </a:r>
            <a:br>
              <a:rPr lang="de-DE" sz="2800" dirty="0">
                <a:solidFill>
                  <a:srgbClr val="002060"/>
                </a:solidFill>
              </a:rPr>
            </a:br>
            <a:endParaRPr lang="de-DE" sz="2800" dirty="0">
              <a:solidFill>
                <a:srgbClr val="002060"/>
              </a:solidFill>
            </a:endParaRPr>
          </a:p>
          <a:p>
            <a:pPr marL="0" indent="0">
              <a:buNone/>
            </a:pPr>
            <a:r>
              <a:rPr lang="de-DE" sz="2300" dirty="0">
                <a:solidFill>
                  <a:srgbClr val="002060"/>
                </a:solidFill>
              </a:rPr>
              <a:t>P.S.: Bei weiteren Fragen wenden Sie sich bzw. wendet euch gerne an Herrn Lange (Fachsprecher Geschichte, </a:t>
            </a:r>
            <a:r>
              <a:rPr lang="de-DE" sz="2300" dirty="0">
                <a:solidFill>
                  <a:srgbClr val="002060"/>
                </a:solidFill>
                <a:hlinkClick r:id="rId4"/>
              </a:rPr>
              <a:t>oliver.lange@schule.hessen.de</a:t>
            </a:r>
            <a:r>
              <a:rPr lang="de-DE" sz="2300" dirty="0">
                <a:solidFill>
                  <a:srgbClr val="002060"/>
                </a:solidFill>
              </a:rPr>
              <a:t>) </a:t>
            </a:r>
          </a:p>
          <a:p>
            <a:pPr marL="0" indent="0" algn="r">
              <a:buNone/>
            </a:pPr>
            <a:r>
              <a:rPr lang="de-DE" sz="2800" dirty="0">
                <a:solidFill>
                  <a:srgbClr val="002060"/>
                </a:solidFill>
              </a:rPr>
              <a:t>					</a:t>
            </a:r>
            <a:r>
              <a:rPr lang="de-DE" sz="1000" dirty="0">
                <a:solidFill>
                  <a:schemeClr val="tx1"/>
                </a:solidFill>
              </a:rPr>
              <a:t>	(erstellt von: Fachschaft Geschichte, November 2023)</a:t>
            </a:r>
          </a:p>
        </p:txBody>
      </p:sp>
      <p:pic>
        <p:nvPicPr>
          <p:cNvPr id="5" name="Grafik 4" descr="Ein Bild, das Muster, Pixel, Design enthält.&#10;&#10;Automatisch generierte Beschreibung">
            <a:extLst>
              <a:ext uri="{FF2B5EF4-FFF2-40B4-BE49-F238E27FC236}">
                <a16:creationId xmlns:a16="http://schemas.microsoft.com/office/drawing/2014/main" id="{22883111-E372-581E-4F01-6525DD5B6565}"/>
              </a:ext>
            </a:extLst>
          </p:cNvPr>
          <p:cNvPicPr>
            <a:picLocks noChangeAspect="1"/>
          </p:cNvPicPr>
          <p:nvPr/>
        </p:nvPicPr>
        <p:blipFill>
          <a:blip r:embed="rId5"/>
          <a:stretch>
            <a:fillRect/>
          </a:stretch>
        </p:blipFill>
        <p:spPr>
          <a:xfrm flipH="1">
            <a:off x="5348425" y="3079883"/>
            <a:ext cx="971790" cy="971790"/>
          </a:xfrm>
          <a:prstGeom prst="rect">
            <a:avLst/>
          </a:prstGeom>
        </p:spPr>
      </p:pic>
    </p:spTree>
    <p:extLst>
      <p:ext uri="{BB962C8B-B14F-4D97-AF65-F5344CB8AC3E}">
        <p14:creationId xmlns:p14="http://schemas.microsoft.com/office/powerpoint/2010/main" val="3076294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0</TotalTime>
  <Words>453</Words>
  <Application>Microsoft Office PowerPoint</Application>
  <PresentationFormat>Breitbild</PresentationFormat>
  <Paragraphs>28</Paragraphs>
  <Slides>6</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Arial</vt:lpstr>
      <vt:lpstr>Garamond</vt:lpstr>
      <vt:lpstr>Organisch</vt:lpstr>
      <vt:lpstr>        Geschichte an der ASS:   </vt:lpstr>
      <vt:lpstr>1. Was kann ich wählen?  </vt:lpstr>
      <vt:lpstr>2. Wie sieht eine Geschichtsstunde an der ASS aus? </vt:lpstr>
      <vt:lpstr>  „Der Erste Weltkrieg und  die Kriegsbegeisterung der Deutschen im Juli 1914 – Mythos oder Realität?“  Kaiser Wilhelm II erklärte in seiner Balkonrede vom 31. Juli 1914, dass Deutschland gezwungen sei, zu seiner Verteidigung den Krieg zu beginnen. Einen Tag später wurde ein Foto aufgenommen, was man in vielen Geschichtsbüchern findet:  </vt:lpstr>
      <vt:lpstr>   „Der Erste Weltkrieg und  die Kriegsbegeisterung der Deutschen im Juli 1914 – Mythos oder Realität?“   </vt:lpstr>
      <vt:lpstr>3. …und nun?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an der ASS:</dc:title>
  <dc:creator>Maria Eichner</dc:creator>
  <cp:lastModifiedBy>Oliver Lange</cp:lastModifiedBy>
  <cp:revision>20</cp:revision>
  <dcterms:created xsi:type="dcterms:W3CDTF">2021-01-05T10:16:38Z</dcterms:created>
  <dcterms:modified xsi:type="dcterms:W3CDTF">2023-11-25T08:10:04Z</dcterms:modified>
</cp:coreProperties>
</file>